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7" r:id="rId1"/>
  </p:sldMasterIdLst>
  <p:notesMasterIdLst>
    <p:notesMasterId r:id="rId12"/>
  </p:notesMasterIdLst>
  <p:sldIdLst>
    <p:sldId id="257" r:id="rId2"/>
    <p:sldId id="307" r:id="rId3"/>
    <p:sldId id="308" r:id="rId4"/>
    <p:sldId id="310" r:id="rId5"/>
    <p:sldId id="311" r:id="rId6"/>
    <p:sldId id="312" r:id="rId7"/>
    <p:sldId id="315" r:id="rId8"/>
    <p:sldId id="316" r:id="rId9"/>
    <p:sldId id="317" r:id="rId10"/>
    <p:sldId id="318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3248"/>
    <a:srgbClr val="3F5378"/>
    <a:srgbClr val="FF9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8C09EEC-EEF2-4036-8531-307433D5CB5D}">
  <a:tblStyle styleId="{58C09EEC-EEF2-4036-8531-307433D5CB5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19" d="100"/>
          <a:sy n="119" d="100"/>
        </p:scale>
        <p:origin x="-102" y="-18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5033967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781830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536683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046660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295422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431646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642311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559886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205310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647056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84894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6"/>
          <p:cNvGrpSpPr/>
          <p:nvPr/>
        </p:nvGrpSpPr>
        <p:grpSpPr>
          <a:xfrm>
            <a:off x="-4" y="40"/>
            <a:ext cx="7072430" cy="1327315"/>
            <a:chOff x="-4" y="40"/>
            <a:chExt cx="7072430" cy="1327315"/>
          </a:xfrm>
        </p:grpSpPr>
        <p:sp>
          <p:nvSpPr>
            <p:cNvPr id="83" name="Google Shape;83;p6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84" name="Google Shape;84;p6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85" name="Google Shape;85;p6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6" name="Google Shape;86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87" name="Google Shape;87;p6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88" name="Google Shape;88;p6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9" name="Google Shape;89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90" name="Google Shape;90;p6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91" name="Google Shape;91;p6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2" name="Google Shape;92;p6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93" name="Google Shape;93;p6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" name="Google Shape;94;p6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5" name="Google Shape;95;p6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96" name="Google Shape;96;p6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97;p6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98" name="Google Shape;98;p6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99" name="Google Shape;99;p6"/>
          <p:cNvSpPr txBox="1">
            <a:spLocks noGrp="1"/>
          </p:cNvSpPr>
          <p:nvPr>
            <p:ph type="body" idx="1"/>
          </p:nvPr>
        </p:nvSpPr>
        <p:spPr>
          <a:xfrm>
            <a:off x="814275" y="1537988"/>
            <a:ext cx="3378300" cy="2724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400" lvl="1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600" lvl="2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800" lvl="3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6000" lvl="4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200" lvl="5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400" lvl="6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600" lvl="7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800" lvl="8" indent="-355600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0" name="Google Shape;100;p6"/>
          <p:cNvSpPr txBox="1">
            <a:spLocks noGrp="1"/>
          </p:cNvSpPr>
          <p:nvPr>
            <p:ph type="body" idx="2"/>
          </p:nvPr>
        </p:nvSpPr>
        <p:spPr>
          <a:xfrm>
            <a:off x="4396123" y="1537988"/>
            <a:ext cx="3378300" cy="2724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400" lvl="1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600" lvl="2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800" lvl="3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6000" lvl="4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200" lvl="5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400" lvl="6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600" lvl="7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800" lvl="8" indent="-355600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1" name="Google Shape;101;p6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4525623B-2843-4F97-98AA-B644AEA5982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  <p:grpSp>
        <p:nvGrpSpPr>
          <p:cNvPr id="4" name="Google Shape;172;p10">
            <a:extLst>
              <a:ext uri="{FF2B5EF4-FFF2-40B4-BE49-F238E27FC236}">
                <a16:creationId xmlns:a16="http://schemas.microsoft.com/office/drawing/2014/main" xmlns="" id="{6E118C97-53CE-4E25-8433-2F2F535FFAF3}"/>
              </a:ext>
            </a:extLst>
          </p:cNvPr>
          <p:cNvGrpSpPr/>
          <p:nvPr userDrawn="1"/>
        </p:nvGrpSpPr>
        <p:grpSpPr>
          <a:xfrm rot="10800000">
            <a:off x="-8" y="-2"/>
            <a:ext cx="2202830" cy="670795"/>
            <a:chOff x="5575242" y="4472723"/>
            <a:chExt cx="2202830" cy="670795"/>
          </a:xfrm>
        </p:grpSpPr>
        <p:sp>
          <p:nvSpPr>
            <p:cNvPr id="5" name="Google Shape;173;p10">
              <a:extLst>
                <a:ext uri="{FF2B5EF4-FFF2-40B4-BE49-F238E27FC236}">
                  <a16:creationId xmlns:a16="http://schemas.microsoft.com/office/drawing/2014/main" xmlns="" id="{692FDD5E-F341-4F2F-98B8-7B2F83C5C2F1}"/>
                </a:ext>
              </a:extLst>
            </p:cNvPr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" name="Google Shape;174;p10">
              <a:extLst>
                <a:ext uri="{FF2B5EF4-FFF2-40B4-BE49-F238E27FC236}">
                  <a16:creationId xmlns:a16="http://schemas.microsoft.com/office/drawing/2014/main" xmlns="" id="{A102D5D4-983B-4CAE-8FA7-85BC32E220DE}"/>
                </a:ext>
              </a:extLst>
            </p:cNvPr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0" name="Google Shape;175;p10">
                <a:extLst>
                  <a:ext uri="{FF2B5EF4-FFF2-40B4-BE49-F238E27FC236}">
                    <a16:creationId xmlns:a16="http://schemas.microsoft.com/office/drawing/2014/main" xmlns="" id="{EE7F2A13-A391-4360-B39D-D3921BC794A3}"/>
                  </a:ext>
                </a:extLst>
              </p:cNvPr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" name="Google Shape;176;p10">
                <a:extLst>
                  <a:ext uri="{FF2B5EF4-FFF2-40B4-BE49-F238E27FC236}">
                    <a16:creationId xmlns:a16="http://schemas.microsoft.com/office/drawing/2014/main" xmlns="" id="{C2CEFCC7-1722-4A42-9AE6-4F9A57D4DEED}"/>
                  </a:ext>
                </a:extLst>
              </p:cNvPr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" name="Google Shape;177;p10">
              <a:extLst>
                <a:ext uri="{FF2B5EF4-FFF2-40B4-BE49-F238E27FC236}">
                  <a16:creationId xmlns:a16="http://schemas.microsoft.com/office/drawing/2014/main" xmlns="" id="{669F36FD-4C06-4440-857E-7CB6CA8B8935}"/>
                </a:ext>
              </a:extLst>
            </p:cNvPr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8" name="Google Shape;178;p10">
                <a:extLst>
                  <a:ext uri="{FF2B5EF4-FFF2-40B4-BE49-F238E27FC236}">
                    <a16:creationId xmlns:a16="http://schemas.microsoft.com/office/drawing/2014/main" xmlns="" id="{F8FFB2F6-DC04-4D2B-9F7E-D0CF7A9EEF7E}"/>
                  </a:ext>
                </a:extLst>
              </p:cNvPr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" name="Google Shape;179;p10">
                <a:extLst>
                  <a:ext uri="{FF2B5EF4-FFF2-40B4-BE49-F238E27FC236}">
                    <a16:creationId xmlns:a16="http://schemas.microsoft.com/office/drawing/2014/main" xmlns="" id="{41C267A9-780B-4457-890D-D9ABED21DBE4}"/>
                  </a:ext>
                </a:extLst>
              </p:cNvPr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54A1740E-9798-4C3C-8C3A-B3AD5B3D6777}"/>
              </a:ext>
            </a:extLst>
          </p:cNvPr>
          <p:cNvSpPr/>
          <p:nvPr userDrawn="1"/>
        </p:nvSpPr>
        <p:spPr>
          <a:xfrm>
            <a:off x="2199855" y="1723663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lt-LT" sz="3600" b="1" i="0" u="none" strike="noStrike" cap="none" dirty="0">
                <a:solidFill>
                  <a:srgbClr val="FF9800"/>
                </a:solidFill>
                <a:latin typeface="Roboto Condensed"/>
                <a:ea typeface="Arial"/>
                <a:cs typeface="Arial"/>
                <a:sym typeface="Arial"/>
              </a:rPr>
              <a:t>Dėkojame</a:t>
            </a:r>
          </a:p>
          <a:p>
            <a:pPr algn="ctr"/>
            <a:r>
              <a:rPr lang="lt-LT" sz="3600" b="1" i="0" u="none" strike="noStrike" cap="none" dirty="0">
                <a:solidFill>
                  <a:srgbClr val="FF9800"/>
                </a:solidFill>
                <a:latin typeface="Roboto Condensed"/>
                <a:ea typeface="Arial"/>
                <a:cs typeface="Arial"/>
                <a:sym typeface="Arial"/>
              </a:rPr>
              <a:t>už skirtą laiką</a:t>
            </a:r>
            <a:r>
              <a:rPr lang="en" sz="3600" b="1" i="0" u="none" strike="noStrike" cap="none" dirty="0">
                <a:solidFill>
                  <a:srgbClr val="FF9800"/>
                </a:solidFill>
                <a:latin typeface="Roboto Condensed"/>
                <a:ea typeface="Arial"/>
                <a:cs typeface="Arial"/>
                <a:sym typeface="Arial"/>
              </a:rPr>
              <a:t>!</a:t>
            </a:r>
            <a:endParaRPr lang="lt-LT" sz="3600" b="1" dirty="0">
              <a:latin typeface="Roboto Condensed"/>
            </a:endParaRPr>
          </a:p>
        </p:txBody>
      </p:sp>
      <p:grpSp>
        <p:nvGrpSpPr>
          <p:cNvPr id="13" name="Google Shape;164;p10">
            <a:extLst>
              <a:ext uri="{FF2B5EF4-FFF2-40B4-BE49-F238E27FC236}">
                <a16:creationId xmlns:a16="http://schemas.microsoft.com/office/drawing/2014/main" xmlns="" id="{3F337146-AFD9-400A-A445-F3E2B3305142}"/>
              </a:ext>
            </a:extLst>
          </p:cNvPr>
          <p:cNvGrpSpPr/>
          <p:nvPr userDrawn="1"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14" name="Google Shape;165;p10">
              <a:extLst>
                <a:ext uri="{FF2B5EF4-FFF2-40B4-BE49-F238E27FC236}">
                  <a16:creationId xmlns:a16="http://schemas.microsoft.com/office/drawing/2014/main" xmlns="" id="{FA89809B-46C9-407E-A3B1-7239C0396902}"/>
                </a:ext>
              </a:extLst>
            </p:cNvPr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5" name="Google Shape;166;p10">
              <a:extLst>
                <a:ext uri="{FF2B5EF4-FFF2-40B4-BE49-F238E27FC236}">
                  <a16:creationId xmlns:a16="http://schemas.microsoft.com/office/drawing/2014/main" xmlns="" id="{234FCDB3-3F85-4B63-8BA0-A1B7CC45885C}"/>
                </a:ext>
              </a:extLst>
            </p:cNvPr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9" name="Google Shape;167;p10">
                <a:extLst>
                  <a:ext uri="{FF2B5EF4-FFF2-40B4-BE49-F238E27FC236}">
                    <a16:creationId xmlns:a16="http://schemas.microsoft.com/office/drawing/2014/main" xmlns="" id="{64E5DF2A-0997-4099-ADBF-0F9D66B596CD}"/>
                  </a:ext>
                </a:extLst>
              </p:cNvPr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168;p10">
                <a:extLst>
                  <a:ext uri="{FF2B5EF4-FFF2-40B4-BE49-F238E27FC236}">
                    <a16:creationId xmlns:a16="http://schemas.microsoft.com/office/drawing/2014/main" xmlns="" id="{A3AD046B-06E4-4B17-9415-243F0A6D9A7B}"/>
                  </a:ext>
                </a:extLst>
              </p:cNvPr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" name="Google Shape;169;p10">
              <a:extLst>
                <a:ext uri="{FF2B5EF4-FFF2-40B4-BE49-F238E27FC236}">
                  <a16:creationId xmlns:a16="http://schemas.microsoft.com/office/drawing/2014/main" xmlns="" id="{18476024-A3A0-4C7D-BEBE-B5451EB58980}"/>
                </a:ext>
              </a:extLst>
            </p:cNvPr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7" name="Google Shape;170;p10">
                <a:extLst>
                  <a:ext uri="{FF2B5EF4-FFF2-40B4-BE49-F238E27FC236}">
                    <a16:creationId xmlns:a16="http://schemas.microsoft.com/office/drawing/2014/main" xmlns="" id="{5CF1A538-4934-4050-878A-8E1C2BB494D0}"/>
                  </a:ext>
                </a:extLst>
              </p:cNvPr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171;p10">
                <a:extLst>
                  <a:ext uri="{FF2B5EF4-FFF2-40B4-BE49-F238E27FC236}">
                    <a16:creationId xmlns:a16="http://schemas.microsoft.com/office/drawing/2014/main" xmlns="" id="{0A8EC28B-0353-4CC4-8140-A8D898AC09E5}"/>
                  </a:ext>
                </a:extLst>
              </p:cNvPr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9C93CA65-798E-4CC4-B017-777FF80CAF45}"/>
              </a:ext>
            </a:extLst>
          </p:cNvPr>
          <p:cNvSpPr/>
          <p:nvPr userDrawn="1"/>
        </p:nvSpPr>
        <p:spPr>
          <a:xfrm>
            <a:off x="449899" y="4646738"/>
            <a:ext cx="64102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6200" indent="0" algn="just">
              <a:buNone/>
            </a:pPr>
            <a:r>
              <a:rPr lang="lt-LT" sz="900" b="0" i="0" u="none" strike="noStrike" cap="none" dirty="0">
                <a:solidFill>
                  <a:srgbClr val="3F5378"/>
                </a:solidFill>
                <a:latin typeface="Roboto Condensed"/>
                <a:ea typeface="Arial"/>
                <a:cs typeface="Arial"/>
                <a:sym typeface="Arial"/>
              </a:rPr>
              <a:t>UAB „Eurointegracijos projektai“. Įmonės kodas 142122047. PVM mokėtojo kodas LT421220410, </a:t>
            </a:r>
            <a:br>
              <a:rPr lang="lt-LT" sz="900" b="0" i="0" u="none" strike="noStrike" cap="none" dirty="0">
                <a:solidFill>
                  <a:srgbClr val="3F5378"/>
                </a:solidFill>
                <a:latin typeface="Roboto Condensed"/>
                <a:ea typeface="Arial"/>
                <a:cs typeface="Arial"/>
                <a:sym typeface="Arial"/>
              </a:rPr>
            </a:br>
            <a:r>
              <a:rPr lang="lt-LT" sz="900" b="0" i="0" u="none" strike="noStrike" cap="none" dirty="0">
                <a:solidFill>
                  <a:srgbClr val="3F5378"/>
                </a:solidFill>
                <a:latin typeface="Roboto Condensed"/>
                <a:ea typeface="Arial"/>
                <a:cs typeface="Arial"/>
                <a:sym typeface="Arial"/>
              </a:rPr>
              <a:t>Ukmergės g. 222, LT-07157 Vilnius. Tel. (8 5)243 0177. El. paštas </a:t>
            </a:r>
            <a:r>
              <a:rPr lang="lt-LT" sz="900" b="0" i="0" u="none" strike="noStrike" cap="none" dirty="0" err="1">
                <a:solidFill>
                  <a:srgbClr val="3F5378"/>
                </a:solidFill>
                <a:latin typeface="Roboto Condensed"/>
                <a:ea typeface="Arial"/>
                <a:cs typeface="Arial"/>
                <a:sym typeface="Arial"/>
              </a:rPr>
              <a:t>info</a:t>
            </a:r>
            <a:r>
              <a:rPr lang="en-US" sz="900" b="0" i="0" u="none" strike="noStrike" cap="none" dirty="0">
                <a:solidFill>
                  <a:srgbClr val="3F5378"/>
                </a:solidFill>
                <a:latin typeface="Roboto Condensed"/>
                <a:ea typeface="Arial"/>
                <a:cs typeface="Arial"/>
                <a:sym typeface="Arial"/>
              </a:rPr>
              <a:t>@</a:t>
            </a:r>
            <a:r>
              <a:rPr lang="en-US" sz="900" b="0" i="0" u="none" strike="noStrike" cap="none" dirty="0" err="1">
                <a:solidFill>
                  <a:srgbClr val="3F5378"/>
                </a:solidFill>
                <a:latin typeface="Roboto Condensed"/>
                <a:ea typeface="Arial"/>
                <a:cs typeface="Arial"/>
                <a:sym typeface="Arial"/>
              </a:rPr>
              <a:t>eip.lt</a:t>
            </a:r>
            <a:r>
              <a:rPr lang="en-US" sz="900" b="0" i="0" u="none" strike="noStrike" cap="none" dirty="0">
                <a:solidFill>
                  <a:srgbClr val="3F5378"/>
                </a:solidFill>
                <a:latin typeface="Roboto Condensed"/>
                <a:ea typeface="Arial"/>
                <a:cs typeface="Arial"/>
                <a:sym typeface="Arial"/>
              </a:rPr>
              <a:t> </a:t>
            </a:r>
            <a:endParaRPr lang="lt-LT" sz="900" b="0" i="0" u="none" strike="noStrike" cap="none" dirty="0">
              <a:solidFill>
                <a:srgbClr val="3F5378"/>
              </a:solidFill>
              <a:latin typeface="Roboto Condensed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42421467"/>
      </p:ext>
    </p:extLst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14275" y="1327350"/>
            <a:ext cx="6132600" cy="31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▰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endParaRPr dirty="0"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2" r:id="rId1"/>
    <p:sldLayoutId id="2147483658" r:id="rId2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188260" y="392575"/>
            <a:ext cx="652182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lt-LT" sz="2800" dirty="0">
                <a:solidFill>
                  <a:schemeClr val="bg1"/>
                </a:solidFill>
              </a:rPr>
              <a:t>NETINKAMO ELGESIO KOREAGAVIMAS</a:t>
            </a:r>
            <a:endParaRPr sz="2800" dirty="0">
              <a:solidFill>
                <a:schemeClr val="bg1"/>
              </a:solidFill>
            </a:endParaRPr>
          </a:p>
        </p:txBody>
      </p:sp>
      <p:sp>
        <p:nvSpPr>
          <p:cNvPr id="190" name="Google Shape;190;p12"/>
          <p:cNvSpPr txBox="1">
            <a:spLocks noGrp="1"/>
          </p:cNvSpPr>
          <p:nvPr>
            <p:ph type="body" idx="2"/>
          </p:nvPr>
        </p:nvSpPr>
        <p:spPr>
          <a:xfrm>
            <a:off x="188260" y="1282791"/>
            <a:ext cx="8745231" cy="376285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buClr>
                <a:schemeClr val="dk1"/>
              </a:buClr>
              <a:buSzPts val="1100"/>
              <a:buNone/>
            </a:pPr>
            <a:r>
              <a:rPr lang="lt-LT" sz="2000" dirty="0"/>
              <a:t> </a:t>
            </a:r>
            <a:r>
              <a:rPr lang="lt-LT" sz="3600" dirty="0"/>
              <a:t>     Metodai, įrankiai, priemonės įtraukiojo ugdymo proceso organizavimui</a:t>
            </a:r>
          </a:p>
          <a:p>
            <a:pPr marL="0" lvl="0" indent="0" algn="ctr">
              <a:buClr>
                <a:schemeClr val="dk1"/>
              </a:buClr>
              <a:buSzPts val="1100"/>
              <a:buNone/>
            </a:pPr>
            <a:r>
              <a:rPr lang="lt-LT" sz="3600" b="1" dirty="0"/>
              <a:t>Skatinimas (skatinamas tinkamas elgesys)</a:t>
            </a:r>
          </a:p>
          <a:p>
            <a:pPr marL="0" lvl="0" indent="0" algn="ctr">
              <a:buClr>
                <a:schemeClr val="dk1"/>
              </a:buClr>
              <a:buSzPts val="1100"/>
              <a:buNone/>
            </a:pPr>
            <a:r>
              <a:rPr lang="lt-LT" sz="3600" b="1" dirty="0"/>
              <a:t>SKATINIMO KOPETĖLĖS</a:t>
            </a:r>
            <a:endParaRPr sz="3600" b="1"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</a:t>
            </a:fld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188260" y="392575"/>
            <a:ext cx="6152028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lt-LT" sz="3200" dirty="0">
                <a:solidFill>
                  <a:schemeClr val="bg1"/>
                </a:solidFill>
              </a:rPr>
              <a:t/>
            </a:r>
            <a:br>
              <a:rPr lang="lt-LT" sz="3200" dirty="0">
                <a:solidFill>
                  <a:schemeClr val="bg1"/>
                </a:solidFill>
              </a:rPr>
            </a:br>
            <a:r>
              <a:rPr lang="lt-LT" sz="3200" dirty="0">
                <a:solidFill>
                  <a:schemeClr val="bg1"/>
                </a:solidFill>
              </a:rPr>
              <a:t>PXPXP  ĮRANKIS</a:t>
            </a:r>
            <a:br>
              <a:rPr lang="lt-LT" sz="3200" dirty="0">
                <a:solidFill>
                  <a:schemeClr val="bg1"/>
                </a:solidFill>
              </a:rPr>
            </a:br>
            <a:endParaRPr sz="3200" dirty="0">
              <a:solidFill>
                <a:schemeClr val="bg1"/>
              </a:solidFill>
            </a:endParaRPr>
          </a:p>
        </p:txBody>
      </p:sp>
      <p:sp>
        <p:nvSpPr>
          <p:cNvPr id="190" name="Google Shape;190;p12"/>
          <p:cNvSpPr txBox="1">
            <a:spLocks noGrp="1"/>
          </p:cNvSpPr>
          <p:nvPr>
            <p:ph type="body" idx="2"/>
          </p:nvPr>
        </p:nvSpPr>
        <p:spPr>
          <a:xfrm>
            <a:off x="188260" y="1345589"/>
            <a:ext cx="8158072" cy="347932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ctr">
              <a:buClr>
                <a:schemeClr val="dk1"/>
              </a:buClr>
              <a:buSzPts val="1100"/>
              <a:buNone/>
            </a:pPr>
            <a:r>
              <a:rPr lang="lt-LT" sz="2200" b="1" dirty="0"/>
              <a:t>TAIKOMAS POKALBIO </a:t>
            </a:r>
            <a:r>
              <a:rPr lang="en-US" sz="2200" b="1" dirty="0"/>
              <a:t>-</a:t>
            </a:r>
            <a:r>
              <a:rPr lang="lt-LT" sz="2200" b="1" dirty="0"/>
              <a:t> POVEIKIO </a:t>
            </a:r>
            <a:r>
              <a:rPr lang="en-US" sz="2200" b="1" dirty="0"/>
              <a:t>- </a:t>
            </a:r>
            <a:r>
              <a:rPr lang="lt-LT" sz="2200" b="1" dirty="0"/>
              <a:t>POKYČIO –ĮRANKIS</a:t>
            </a:r>
          </a:p>
          <a:p>
            <a:pPr marL="0" indent="0" algn="ctr">
              <a:buClr>
                <a:schemeClr val="dk1"/>
              </a:buClr>
              <a:buSzPts val="1100"/>
              <a:buNone/>
            </a:pPr>
            <a:endParaRPr lang="lt-LT" sz="2200" b="1" dirty="0"/>
          </a:p>
          <a:p>
            <a:pPr marL="0" indent="0" algn="ctr">
              <a:buClr>
                <a:schemeClr val="dk1"/>
              </a:buClr>
              <a:buSzPts val="1100"/>
              <a:buNone/>
            </a:pPr>
            <a:r>
              <a:rPr lang="lt-LT" sz="2200" b="1" dirty="0"/>
              <a:t>Personalizuotuose planuose įrašoma pokalbio tema, susitarimas, stebimas susitarimo vykdymas.</a:t>
            </a:r>
          </a:p>
          <a:p>
            <a:pPr marL="0" indent="0" algn="ctr">
              <a:buClr>
                <a:schemeClr val="dk1"/>
              </a:buClr>
              <a:buSzPts val="1100"/>
              <a:buNone/>
            </a:pPr>
            <a:endParaRPr lang="lt-LT" sz="2200" b="1" dirty="0"/>
          </a:p>
          <a:p>
            <a:pPr marL="0" indent="0" algn="ctr">
              <a:buClr>
                <a:schemeClr val="dk1"/>
              </a:buClr>
              <a:buSzPts val="1100"/>
              <a:buNone/>
            </a:pPr>
            <a:r>
              <a:rPr lang="lt-LT" sz="2200" b="1" dirty="0"/>
              <a:t>(Vykdo psichologas, </a:t>
            </a:r>
            <a:r>
              <a:rPr lang="lt-LT" sz="2200" b="1" dirty="0" err="1"/>
              <a:t>soc</a:t>
            </a:r>
            <a:r>
              <a:rPr lang="lt-LT" sz="2200" b="1" dirty="0"/>
              <a:t>. pedagogas</a:t>
            </a:r>
            <a:r>
              <a:rPr lang="en-US" sz="2200" b="1" dirty="0"/>
              <a:t>, </a:t>
            </a:r>
            <a:r>
              <a:rPr lang="en-US" sz="2200" b="1" dirty="0" err="1"/>
              <a:t>kitas</a:t>
            </a:r>
            <a:r>
              <a:rPr lang="en-US" sz="2200" b="1" dirty="0"/>
              <a:t> </a:t>
            </a:r>
            <a:r>
              <a:rPr lang="en-US" sz="2200" b="1"/>
              <a:t>specialistas </a:t>
            </a:r>
            <a:r>
              <a:rPr lang="en-US" sz="2200" b="1" dirty="0" err="1"/>
              <a:t>pagal</a:t>
            </a:r>
            <a:r>
              <a:rPr lang="en-US" sz="2200" b="1" dirty="0"/>
              <a:t> </a:t>
            </a:r>
            <a:r>
              <a:rPr lang="en-US" sz="2200" b="1" dirty="0" err="1"/>
              <a:t>porei</a:t>
            </a:r>
            <a:r>
              <a:rPr lang="lt-LT" sz="2200" b="1" dirty="0" err="1"/>
              <a:t>kį</a:t>
            </a:r>
            <a:r>
              <a:rPr lang="lt-LT" sz="2200" b="1" dirty="0"/>
              <a:t>)</a:t>
            </a:r>
          </a:p>
          <a:p>
            <a:pPr marL="0" indent="0" algn="ctr">
              <a:buClr>
                <a:schemeClr val="dk1"/>
              </a:buClr>
              <a:buSzPts val="1100"/>
              <a:buNone/>
            </a:pPr>
            <a:endParaRPr lang="lt-LT" sz="2200" b="1" dirty="0"/>
          </a:p>
          <a:p>
            <a:pPr marL="0" indent="0" algn="ctr">
              <a:buClr>
                <a:schemeClr val="dk1"/>
              </a:buClr>
              <a:buSzPts val="1100"/>
              <a:buNone/>
            </a:pPr>
            <a:r>
              <a:rPr lang="lt-LT" sz="2200" b="1" dirty="0"/>
              <a:t>TEIKIAMOS REKOMENDACIJOS PEDAGOGUI, TĖVAMS</a:t>
            </a:r>
            <a:endParaRPr sz="2200" b="1"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10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88891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188259" y="392574"/>
            <a:ext cx="6683187" cy="95301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lt-LT" sz="3200" dirty="0">
                <a:solidFill>
                  <a:schemeClr val="bg1"/>
                </a:solidFill>
              </a:rPr>
              <a:t>KAIP VALDYTI NETINKAMĄ ELGESĮ?</a:t>
            </a:r>
            <a:endParaRPr sz="3200" dirty="0">
              <a:solidFill>
                <a:schemeClr val="bg1"/>
              </a:solidFill>
            </a:endParaRPr>
          </a:p>
        </p:txBody>
      </p:sp>
      <p:sp>
        <p:nvSpPr>
          <p:cNvPr id="190" name="Google Shape;190;p12"/>
          <p:cNvSpPr txBox="1">
            <a:spLocks noGrp="1"/>
          </p:cNvSpPr>
          <p:nvPr>
            <p:ph type="body" idx="2"/>
          </p:nvPr>
        </p:nvSpPr>
        <p:spPr>
          <a:xfrm>
            <a:off x="188260" y="1345590"/>
            <a:ext cx="8021885" cy="341123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buClr>
                <a:schemeClr val="dk1"/>
              </a:buClr>
              <a:buSzPts val="1100"/>
              <a:buNone/>
            </a:pPr>
            <a:r>
              <a:rPr lang="lt-LT" sz="3600" b="1" dirty="0"/>
              <a:t>DRAUSMINIMAS (Drausminamas netinkamas elgesys)</a:t>
            </a:r>
          </a:p>
          <a:p>
            <a:pPr marL="0" lvl="0" indent="0" algn="ctr">
              <a:buClr>
                <a:schemeClr val="dk1"/>
              </a:buClr>
              <a:buSzPts val="1100"/>
              <a:buNone/>
            </a:pPr>
            <a:endParaRPr lang="lt-LT" sz="3600" b="1" dirty="0"/>
          </a:p>
          <a:p>
            <a:pPr marL="0" lvl="0" indent="0" algn="ctr">
              <a:buClr>
                <a:schemeClr val="dk1"/>
              </a:buClr>
              <a:buSzPts val="1100"/>
              <a:buNone/>
            </a:pPr>
            <a:r>
              <a:rPr lang="lt-LT" sz="3600" b="1" dirty="0"/>
              <a:t>DRAUSMINIMO KOPĖTĖLĖS</a:t>
            </a:r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01480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188260" y="392575"/>
            <a:ext cx="6152028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lt-LT" sz="3200" dirty="0">
                <a:solidFill>
                  <a:schemeClr val="bg1"/>
                </a:solidFill>
              </a:rPr>
              <a:t/>
            </a:r>
            <a:br>
              <a:rPr lang="lt-LT" sz="3200" dirty="0">
                <a:solidFill>
                  <a:schemeClr val="bg1"/>
                </a:solidFill>
              </a:rPr>
            </a:br>
            <a:r>
              <a:rPr lang="lt-LT" sz="3200" dirty="0">
                <a:solidFill>
                  <a:schemeClr val="bg1"/>
                </a:solidFill>
              </a:rPr>
              <a:t>KURIAMA SISTEMA</a:t>
            </a:r>
            <a:br>
              <a:rPr lang="lt-LT" sz="3200" dirty="0">
                <a:solidFill>
                  <a:schemeClr val="bg1"/>
                </a:solidFill>
              </a:rPr>
            </a:br>
            <a:endParaRPr sz="3200" dirty="0">
              <a:solidFill>
                <a:schemeClr val="bg1"/>
              </a:solidFill>
            </a:endParaRPr>
          </a:p>
        </p:txBody>
      </p:sp>
      <p:sp>
        <p:nvSpPr>
          <p:cNvPr id="190" name="Google Shape;190;p12"/>
          <p:cNvSpPr txBox="1">
            <a:spLocks noGrp="1"/>
          </p:cNvSpPr>
          <p:nvPr>
            <p:ph type="body" idx="2"/>
          </p:nvPr>
        </p:nvSpPr>
        <p:spPr>
          <a:xfrm>
            <a:off x="188260" y="1345589"/>
            <a:ext cx="8158072" cy="347932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buClr>
                <a:schemeClr val="dk1"/>
              </a:buClr>
              <a:buSzPts val="1100"/>
              <a:buNone/>
            </a:pPr>
            <a:r>
              <a:rPr lang="lt-LT" sz="2400" b="1" dirty="0"/>
              <a:t>KAS SISTEMĄ KURIA?</a:t>
            </a:r>
          </a:p>
          <a:p>
            <a:pPr marL="0" lvl="0" indent="0" algn="ctr">
              <a:buClr>
                <a:schemeClr val="dk1"/>
              </a:buClr>
              <a:buSzPts val="1100"/>
              <a:buNone/>
            </a:pPr>
            <a:endParaRPr lang="lt-LT" sz="2400" b="1" dirty="0"/>
          </a:p>
          <a:p>
            <a:pPr marL="0" lvl="0" indent="0" algn="ctr">
              <a:buClr>
                <a:schemeClr val="dk1"/>
              </a:buClr>
              <a:buSzPts val="1100"/>
              <a:buNone/>
            </a:pPr>
            <a:r>
              <a:rPr lang="lt-LT" sz="2400" b="1" dirty="0"/>
              <a:t>Nuo pirmojo sistemos kūrimo etapo iki galutinio – stebėsenos ir korekcijos etapo -  </a:t>
            </a:r>
          </a:p>
          <a:p>
            <a:pPr marL="0" lvl="0" indent="0" algn="ctr">
              <a:buClr>
                <a:schemeClr val="dk1"/>
              </a:buClr>
              <a:buSzPts val="1100"/>
              <a:buNone/>
            </a:pPr>
            <a:endParaRPr lang="lt-LT" sz="2400" b="1" dirty="0"/>
          </a:p>
          <a:p>
            <a:pPr marL="0" lvl="0" indent="0" algn="ctr">
              <a:buClr>
                <a:schemeClr val="dk1"/>
              </a:buClr>
              <a:buSzPts val="1100"/>
              <a:buNone/>
            </a:pPr>
            <a:r>
              <a:rPr lang="lt-LT" sz="2400" b="1" dirty="0"/>
              <a:t>DIRBA VISA KOMANDA</a:t>
            </a:r>
            <a:endParaRPr sz="2400" b="1"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3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83366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188260" y="392575"/>
            <a:ext cx="6152028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lt-LT" sz="3200" dirty="0">
                <a:solidFill>
                  <a:schemeClr val="bg1"/>
                </a:solidFill>
              </a:rPr>
              <a:t/>
            </a:r>
            <a:br>
              <a:rPr lang="lt-LT" sz="3200" dirty="0">
                <a:solidFill>
                  <a:schemeClr val="bg1"/>
                </a:solidFill>
              </a:rPr>
            </a:br>
            <a:r>
              <a:rPr lang="lt-LT" sz="3200" dirty="0">
                <a:solidFill>
                  <a:schemeClr val="bg1"/>
                </a:solidFill>
              </a:rPr>
              <a:t>ĮRANKIAI ČIA IR DABAR</a:t>
            </a:r>
            <a:br>
              <a:rPr lang="lt-LT" sz="3200" dirty="0">
                <a:solidFill>
                  <a:schemeClr val="bg1"/>
                </a:solidFill>
              </a:rPr>
            </a:br>
            <a:endParaRPr sz="3200" dirty="0">
              <a:solidFill>
                <a:schemeClr val="bg1"/>
              </a:solidFill>
            </a:endParaRPr>
          </a:p>
        </p:txBody>
      </p:sp>
      <p:sp>
        <p:nvSpPr>
          <p:cNvPr id="190" name="Google Shape;190;p12"/>
          <p:cNvSpPr txBox="1">
            <a:spLocks noGrp="1"/>
          </p:cNvSpPr>
          <p:nvPr>
            <p:ph type="body" idx="2"/>
          </p:nvPr>
        </p:nvSpPr>
        <p:spPr>
          <a:xfrm>
            <a:off x="188260" y="1345589"/>
            <a:ext cx="8158072" cy="347932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just">
              <a:buClr>
                <a:schemeClr val="dk1"/>
              </a:buClr>
              <a:buSzPts val="1100"/>
              <a:buNone/>
            </a:pPr>
            <a:r>
              <a:rPr lang="lt-LT" sz="2400" b="1" dirty="0"/>
              <a:t>              SUKURIAMAS SKUBIOS PAGALBOS MOKYTOJUI – VAIKUI MODELIS (SPM)</a:t>
            </a:r>
          </a:p>
          <a:p>
            <a:pPr marL="0" indent="0" algn="just">
              <a:buClr>
                <a:schemeClr val="dk1"/>
              </a:buClr>
              <a:buSzPts val="1100"/>
              <a:buNone/>
            </a:pPr>
            <a:endParaRPr lang="lt-LT" sz="2400" b="1" dirty="0"/>
          </a:p>
          <a:p>
            <a:pPr marL="0" indent="0" algn="just">
              <a:buClr>
                <a:schemeClr val="dk1"/>
              </a:buClr>
              <a:buSzPts val="1100"/>
              <a:buNone/>
            </a:pPr>
            <a:r>
              <a:rPr lang="lt-LT" sz="2400" b="1" dirty="0"/>
              <a:t>Kai  mokytojui reikia pagalbos jis skambina specialistui, kad šis ateitų ir išsivestų vaiką į jam saugią aplinką.</a:t>
            </a:r>
          </a:p>
          <a:p>
            <a:pPr marL="0" indent="0" algn="just">
              <a:buClr>
                <a:schemeClr val="dk1"/>
              </a:buClr>
              <a:buSzPts val="1100"/>
              <a:buNone/>
            </a:pPr>
            <a:r>
              <a:rPr lang="lt-LT" sz="2400" b="1" dirty="0"/>
              <a:t>        VYKSTA ELGESIO KOREKCIJOS POKALBIS</a:t>
            </a:r>
            <a:endParaRPr sz="2400" b="1"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4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75742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188260" y="392575"/>
            <a:ext cx="6152028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lt-LT" sz="3200" dirty="0">
                <a:solidFill>
                  <a:schemeClr val="bg1"/>
                </a:solidFill>
              </a:rPr>
              <a:t/>
            </a:r>
            <a:br>
              <a:rPr lang="lt-LT" sz="3200" dirty="0">
                <a:solidFill>
                  <a:schemeClr val="bg1"/>
                </a:solidFill>
              </a:rPr>
            </a:br>
            <a:r>
              <a:rPr lang="lt-LT" sz="3200" dirty="0">
                <a:solidFill>
                  <a:schemeClr val="bg1"/>
                </a:solidFill>
              </a:rPr>
              <a:t>ČIA IR DABAR</a:t>
            </a:r>
            <a:br>
              <a:rPr lang="lt-LT" sz="3200" dirty="0">
                <a:solidFill>
                  <a:schemeClr val="bg1"/>
                </a:solidFill>
              </a:rPr>
            </a:br>
            <a:endParaRPr sz="3200" dirty="0">
              <a:solidFill>
                <a:schemeClr val="bg1"/>
              </a:solidFill>
            </a:endParaRPr>
          </a:p>
        </p:txBody>
      </p:sp>
      <p:sp>
        <p:nvSpPr>
          <p:cNvPr id="190" name="Google Shape;190;p12"/>
          <p:cNvSpPr txBox="1">
            <a:spLocks noGrp="1"/>
          </p:cNvSpPr>
          <p:nvPr>
            <p:ph type="body" idx="2"/>
          </p:nvPr>
        </p:nvSpPr>
        <p:spPr>
          <a:xfrm>
            <a:off x="188260" y="1345589"/>
            <a:ext cx="8158072" cy="347932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ctr">
              <a:buClr>
                <a:schemeClr val="dk1"/>
              </a:buClr>
              <a:buSzPts val="1100"/>
              <a:buNone/>
            </a:pPr>
            <a:r>
              <a:rPr lang="lt-LT" sz="2400" b="1" dirty="0"/>
              <a:t>VAIKAS NETURI BŪTI ILGAM ATITRAUKIAMAS NUO PAMOKOS</a:t>
            </a:r>
          </a:p>
          <a:p>
            <a:pPr marL="0" indent="0" algn="just">
              <a:buClr>
                <a:schemeClr val="dk1"/>
              </a:buClr>
              <a:buSzPts val="1100"/>
              <a:buNone/>
            </a:pPr>
            <a:r>
              <a:rPr lang="lt-LT" sz="2400" b="1" dirty="0"/>
              <a:t>Saugioje aplinkoje dalis laiko turi būti skiriama vaiko mokymui(</a:t>
            </a:r>
            <a:r>
              <a:rPr lang="lt-LT" sz="2400" b="1" dirty="0" err="1"/>
              <a:t>si</a:t>
            </a:r>
            <a:r>
              <a:rPr lang="lt-LT" sz="2400" b="1" dirty="0"/>
              <a:t>).</a:t>
            </a:r>
          </a:p>
          <a:p>
            <a:pPr marL="0" indent="0" algn="just">
              <a:buClr>
                <a:schemeClr val="dk1"/>
              </a:buClr>
              <a:buSzPts val="1100"/>
              <a:buNone/>
            </a:pPr>
            <a:r>
              <a:rPr lang="lt-LT" sz="2400" b="1" dirty="0"/>
              <a:t>         Pvz.: jei vaikas išvestas iš matematikos pamokos – jis 20 min. turi mokytis matematikos. </a:t>
            </a:r>
            <a:endParaRPr sz="2400" b="1"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5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22594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188260" y="392575"/>
            <a:ext cx="6152028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lt-LT" sz="3200" dirty="0">
                <a:solidFill>
                  <a:schemeClr val="bg1"/>
                </a:solidFill>
              </a:rPr>
              <a:t/>
            </a:r>
            <a:br>
              <a:rPr lang="lt-LT" sz="3200" dirty="0">
                <a:solidFill>
                  <a:schemeClr val="bg1"/>
                </a:solidFill>
              </a:rPr>
            </a:br>
            <a:r>
              <a:rPr lang="lt-LT" sz="3200" dirty="0">
                <a:solidFill>
                  <a:schemeClr val="bg1"/>
                </a:solidFill>
              </a:rPr>
              <a:t>PAGALBA</a:t>
            </a:r>
            <a:br>
              <a:rPr lang="lt-LT" sz="3200" dirty="0">
                <a:solidFill>
                  <a:schemeClr val="bg1"/>
                </a:solidFill>
              </a:rPr>
            </a:br>
            <a:endParaRPr sz="3200" dirty="0">
              <a:solidFill>
                <a:schemeClr val="bg1"/>
              </a:solidFill>
            </a:endParaRPr>
          </a:p>
        </p:txBody>
      </p:sp>
      <p:sp>
        <p:nvSpPr>
          <p:cNvPr id="190" name="Google Shape;190;p12"/>
          <p:cNvSpPr txBox="1">
            <a:spLocks noGrp="1"/>
          </p:cNvSpPr>
          <p:nvPr>
            <p:ph type="body" idx="2"/>
          </p:nvPr>
        </p:nvSpPr>
        <p:spPr>
          <a:xfrm>
            <a:off x="188260" y="1345589"/>
            <a:ext cx="8834716" cy="347932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ctr">
              <a:buClr>
                <a:schemeClr val="dk1"/>
              </a:buClr>
              <a:buSzPts val="1100"/>
              <a:buNone/>
            </a:pPr>
            <a:r>
              <a:rPr lang="lt-LT" sz="4000" b="1" dirty="0"/>
              <a:t>      </a:t>
            </a:r>
            <a:r>
              <a:rPr lang="lt-LT" sz="3600" b="1" dirty="0"/>
              <a:t>KIEKVIENAS TOKS KARTAS TURI BŪTI FIKSUOJAMAS IR VAIKUI TURI BŪTI TEIKIAMA PAGALBA PRIKLAUSOMAI NUO SITUACIJOS</a:t>
            </a:r>
          </a:p>
          <a:p>
            <a:pPr marL="0" indent="0" algn="just">
              <a:buClr>
                <a:schemeClr val="dk1"/>
              </a:buClr>
              <a:buSzPts val="1100"/>
              <a:buNone/>
            </a:pPr>
            <a:endParaRPr sz="2400" b="1"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6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04783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188259" y="318582"/>
            <a:ext cx="6595781" cy="84019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lt-LT" sz="3200" dirty="0">
                <a:solidFill>
                  <a:schemeClr val="bg1"/>
                </a:solidFill>
              </a:rPr>
              <a:t/>
            </a:r>
            <a:br>
              <a:rPr lang="lt-LT" sz="3200" dirty="0">
                <a:solidFill>
                  <a:schemeClr val="bg1"/>
                </a:solidFill>
              </a:rPr>
            </a:br>
            <a:r>
              <a:rPr lang="lt-LT" sz="3200" dirty="0">
                <a:solidFill>
                  <a:schemeClr val="bg1"/>
                </a:solidFill>
              </a:rPr>
              <a:t>BENDRADARBIAVIMAS</a:t>
            </a:r>
            <a:br>
              <a:rPr lang="lt-LT" sz="3200" dirty="0">
                <a:solidFill>
                  <a:schemeClr val="bg1"/>
                </a:solidFill>
              </a:rPr>
            </a:br>
            <a:endParaRPr sz="3200" dirty="0">
              <a:solidFill>
                <a:schemeClr val="bg1"/>
              </a:solidFill>
            </a:endParaRPr>
          </a:p>
        </p:txBody>
      </p:sp>
      <p:sp>
        <p:nvSpPr>
          <p:cNvPr id="190" name="Google Shape;190;p12"/>
          <p:cNvSpPr txBox="1">
            <a:spLocks noGrp="1"/>
          </p:cNvSpPr>
          <p:nvPr>
            <p:ph type="body" idx="2"/>
          </p:nvPr>
        </p:nvSpPr>
        <p:spPr>
          <a:xfrm>
            <a:off x="188260" y="1345589"/>
            <a:ext cx="8158072" cy="347932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ctr">
              <a:buClr>
                <a:schemeClr val="dk1"/>
              </a:buClr>
              <a:buSzPts val="1100"/>
              <a:buNone/>
            </a:pPr>
            <a:r>
              <a:rPr lang="lt-LT" sz="2200" b="1" dirty="0"/>
              <a:t>SPECIALISTAS INFORMUOJA VAIKO TĖVUS, ESANT POREIKIUI KVIEČIA Į MOKYKLĄ, PATEIKIA REKOMENDACIJAS, UŽDUOTIS.</a:t>
            </a:r>
          </a:p>
          <a:p>
            <a:pPr marL="0" indent="0" algn="ctr">
              <a:buClr>
                <a:schemeClr val="dk1"/>
              </a:buClr>
              <a:buSzPts val="1100"/>
              <a:buNone/>
            </a:pPr>
            <a:endParaRPr lang="lt-LT" sz="2200" b="1" dirty="0"/>
          </a:p>
          <a:p>
            <a:pPr marL="0" indent="0" algn="ctr">
              <a:buClr>
                <a:schemeClr val="dk1"/>
              </a:buClr>
              <a:buSzPts val="1100"/>
              <a:buNone/>
            </a:pPr>
            <a:r>
              <a:rPr lang="lt-LT" sz="2200" b="1" dirty="0"/>
              <a:t>Tėvai turi atlikti jiems paskirtas korekcines vaiko elgesio užduotis: pokalbis, veiksmai, intervencijos.</a:t>
            </a:r>
            <a:endParaRPr sz="2200" b="1"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7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890013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188260" y="392575"/>
            <a:ext cx="6152028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lt-LT" sz="3200" dirty="0">
                <a:solidFill>
                  <a:schemeClr val="bg1"/>
                </a:solidFill>
              </a:rPr>
              <a:t/>
            </a:r>
            <a:br>
              <a:rPr lang="lt-LT" sz="3200" dirty="0">
                <a:solidFill>
                  <a:schemeClr val="bg1"/>
                </a:solidFill>
              </a:rPr>
            </a:br>
            <a:r>
              <a:rPr lang="lt-LT" sz="3200" dirty="0">
                <a:solidFill>
                  <a:schemeClr val="bg1"/>
                </a:solidFill>
              </a:rPr>
              <a:t>ATOKVĖLIO APLINKA</a:t>
            </a:r>
            <a:br>
              <a:rPr lang="lt-LT" sz="3200" dirty="0">
                <a:solidFill>
                  <a:schemeClr val="bg1"/>
                </a:solidFill>
              </a:rPr>
            </a:br>
            <a:endParaRPr sz="3200" dirty="0">
              <a:solidFill>
                <a:schemeClr val="bg1"/>
              </a:solidFill>
            </a:endParaRPr>
          </a:p>
        </p:txBody>
      </p:sp>
      <p:sp>
        <p:nvSpPr>
          <p:cNvPr id="190" name="Google Shape;190;p12"/>
          <p:cNvSpPr txBox="1">
            <a:spLocks noGrp="1"/>
          </p:cNvSpPr>
          <p:nvPr>
            <p:ph type="body" idx="2"/>
          </p:nvPr>
        </p:nvSpPr>
        <p:spPr>
          <a:xfrm>
            <a:off x="188260" y="1345589"/>
            <a:ext cx="8158072" cy="347932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just">
              <a:buClr>
                <a:schemeClr val="dk1"/>
              </a:buClr>
              <a:buSzPts val="1100"/>
              <a:buNone/>
            </a:pPr>
            <a:r>
              <a:rPr lang="lt-LT" sz="4000" dirty="0"/>
              <a:t>         ATOKVĖPIO KAMBARYS</a:t>
            </a:r>
          </a:p>
          <a:p>
            <a:pPr marL="0" indent="0" algn="just">
              <a:buClr>
                <a:schemeClr val="dk1"/>
              </a:buClr>
              <a:buSzPts val="1100"/>
              <a:buNone/>
            </a:pPr>
            <a:endParaRPr lang="lt-LT" b="1" dirty="0"/>
          </a:p>
          <a:p>
            <a:pPr marL="0" indent="0" algn="just">
              <a:buClr>
                <a:schemeClr val="dk1"/>
              </a:buClr>
              <a:buSzPts val="1100"/>
              <a:buNone/>
            </a:pPr>
            <a:r>
              <a:rPr lang="lt-LT" sz="2200" b="1" dirty="0"/>
              <a:t>                   VAIKAI KURIEMS TEIKIAMA SPECIALIOJI PEDAGOGINĖ – PSICHOLOGINĖ PAGALBA TURI ŽINOTI APIE TOKĮ KAMBARĮ.</a:t>
            </a:r>
          </a:p>
          <a:p>
            <a:pPr marL="0" indent="0" algn="just">
              <a:buClr>
                <a:schemeClr val="dk1"/>
              </a:buClr>
              <a:buSzPts val="1100"/>
              <a:buNone/>
            </a:pPr>
            <a:r>
              <a:rPr lang="lt-LT" sz="2200" b="1" dirty="0"/>
              <a:t>        (Pailsėti, paklausyti muzikos, atsigerti, pavalgyti, pasikalbėti, atlikti užduotis)</a:t>
            </a:r>
            <a:endParaRPr sz="2200" b="1"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8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563671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188260" y="392575"/>
            <a:ext cx="6152028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lt-LT" sz="3200" dirty="0">
                <a:solidFill>
                  <a:schemeClr val="bg1"/>
                </a:solidFill>
              </a:rPr>
              <a:t/>
            </a:r>
            <a:br>
              <a:rPr lang="lt-LT" sz="3200" dirty="0">
                <a:solidFill>
                  <a:schemeClr val="bg1"/>
                </a:solidFill>
              </a:rPr>
            </a:br>
            <a:r>
              <a:rPr lang="lt-LT" sz="3200" dirty="0">
                <a:solidFill>
                  <a:schemeClr val="bg1"/>
                </a:solidFill>
              </a:rPr>
              <a:t>P </a:t>
            </a:r>
            <a:r>
              <a:rPr lang="lt-LT" sz="3200" dirty="0" err="1">
                <a:solidFill>
                  <a:schemeClr val="bg1"/>
                </a:solidFill>
              </a:rPr>
              <a:t>P</a:t>
            </a:r>
            <a:r>
              <a:rPr lang="lt-LT" sz="3200" dirty="0">
                <a:solidFill>
                  <a:schemeClr val="bg1"/>
                </a:solidFill>
              </a:rPr>
              <a:t> </a:t>
            </a:r>
            <a:r>
              <a:rPr lang="lt-LT" sz="3200" dirty="0" err="1">
                <a:solidFill>
                  <a:schemeClr val="bg1"/>
                </a:solidFill>
              </a:rPr>
              <a:t>P</a:t>
            </a:r>
            <a:r>
              <a:rPr lang="lt-LT" sz="3200" dirty="0">
                <a:solidFill>
                  <a:schemeClr val="bg1"/>
                </a:solidFill>
              </a:rPr>
              <a:t/>
            </a:r>
            <a:br>
              <a:rPr lang="lt-LT" sz="3200" dirty="0">
                <a:solidFill>
                  <a:schemeClr val="bg1"/>
                </a:solidFill>
              </a:rPr>
            </a:br>
            <a:endParaRPr sz="3200" dirty="0">
              <a:solidFill>
                <a:schemeClr val="bg1"/>
              </a:solidFill>
            </a:endParaRPr>
          </a:p>
        </p:txBody>
      </p:sp>
      <p:sp>
        <p:nvSpPr>
          <p:cNvPr id="190" name="Google Shape;190;p12"/>
          <p:cNvSpPr txBox="1">
            <a:spLocks noGrp="1"/>
          </p:cNvSpPr>
          <p:nvPr>
            <p:ph type="body" idx="2"/>
          </p:nvPr>
        </p:nvSpPr>
        <p:spPr>
          <a:xfrm>
            <a:off x="188260" y="1345589"/>
            <a:ext cx="8158072" cy="347932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ctr">
              <a:buClr>
                <a:schemeClr val="dk1"/>
              </a:buClr>
              <a:buSzPts val="1100"/>
              <a:buNone/>
            </a:pPr>
            <a:r>
              <a:rPr lang="lt-LT" sz="2200" b="1" dirty="0"/>
              <a:t>PERSONALIZUOTŲ PAGALBOS PLANŲ SUDARYMAS</a:t>
            </a:r>
          </a:p>
          <a:p>
            <a:pPr marL="0" indent="0" algn="ctr">
              <a:buClr>
                <a:schemeClr val="dk1"/>
              </a:buClr>
              <a:buSzPts val="1100"/>
              <a:buNone/>
            </a:pPr>
            <a:endParaRPr lang="lt-LT" sz="2200" b="1" dirty="0"/>
          </a:p>
          <a:p>
            <a:pPr marL="0" indent="0" algn="ctr">
              <a:buClr>
                <a:schemeClr val="dk1"/>
              </a:buClr>
              <a:buSzPts val="1100"/>
              <a:buNone/>
            </a:pPr>
            <a:r>
              <a:rPr lang="lt-LT" sz="2200" b="1" dirty="0"/>
              <a:t>Planą sudaro specialistų komanda, mokytojas, mokytojo padėjėjas.</a:t>
            </a:r>
          </a:p>
          <a:p>
            <a:pPr marL="0" indent="0" algn="ctr">
              <a:buClr>
                <a:schemeClr val="dk1"/>
              </a:buClr>
              <a:buSzPts val="1100"/>
              <a:buNone/>
            </a:pPr>
            <a:endParaRPr lang="lt-LT" sz="2200" b="1" dirty="0"/>
          </a:p>
          <a:p>
            <a:pPr marL="0" indent="0" algn="ctr">
              <a:buClr>
                <a:schemeClr val="dk1"/>
              </a:buClr>
              <a:buSzPts val="1100"/>
              <a:buNone/>
            </a:pPr>
            <a:r>
              <a:rPr lang="lt-LT" sz="2200" b="1" dirty="0"/>
              <a:t>Pagal vaiko SUP sprendžiamas: fizinės aplinkos pritaikymas, socialinės aplinkos pritaikymas, emocinės aplinkos pritaikymas. </a:t>
            </a:r>
          </a:p>
          <a:p>
            <a:pPr marL="0" indent="0" algn="ctr">
              <a:buClr>
                <a:schemeClr val="dk1"/>
              </a:buClr>
              <a:buSzPts val="1100"/>
              <a:buNone/>
            </a:pPr>
            <a:endParaRPr sz="2200" b="1"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9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4313281"/>
      </p:ext>
    </p:extLst>
  </p:cSld>
  <p:clrMapOvr>
    <a:masterClrMapping/>
  </p:clrMapOvr>
</p:sld>
</file>

<file path=ppt/theme/theme1.xml><?xml version="1.0" encoding="utf-8"?>
<a:theme xmlns:a="http://schemas.openxmlformats.org/drawingml/2006/main" name="Salerio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EIP+VMI.potx" id="{A60A7C4C-8544-4002-927F-482313A06234}" vid="{CF5C0646-D750-4205-A723-732E66191E99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825</TotalTime>
  <Words>271</Words>
  <Application>Microsoft Office PowerPoint</Application>
  <PresentationFormat>Demonstracija ekrane (16:9)</PresentationFormat>
  <Paragraphs>58</Paragraphs>
  <Slides>10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Skaidrių pavadinimai</vt:lpstr>
      </vt:variant>
      <vt:variant>
        <vt:i4>10</vt:i4>
      </vt:variant>
    </vt:vector>
  </HeadingPairs>
  <TitlesOfParts>
    <vt:vector size="11" baseType="lpstr">
      <vt:lpstr>Salerio template</vt:lpstr>
      <vt:lpstr>NETINKAMO ELGESIO KOREAGAVIMAS</vt:lpstr>
      <vt:lpstr>KAIP VALDYTI NETINKAMĄ ELGESĮ?</vt:lpstr>
      <vt:lpstr> KURIAMA SISTEMA </vt:lpstr>
      <vt:lpstr> ĮRANKIAI ČIA IR DABAR </vt:lpstr>
      <vt:lpstr> ČIA IR DABAR </vt:lpstr>
      <vt:lpstr> PAGALBA </vt:lpstr>
      <vt:lpstr> BENDRADARBIAVIMAS </vt:lpstr>
      <vt:lpstr> ATOKVĖLIO APLINKA </vt:lpstr>
      <vt:lpstr> P P P </vt:lpstr>
      <vt:lpstr> PXPXP  ĮRANKIS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Prezentacijos pavadinimas</dc:title>
  <dc:creator>Justina Čepaitytė</dc:creator>
  <cp:lastModifiedBy>Ilona Teresienė</cp:lastModifiedBy>
  <cp:revision>78</cp:revision>
  <cp:lastPrinted>2019-09-24T06:32:03Z</cp:lastPrinted>
  <dcterms:created xsi:type="dcterms:W3CDTF">2019-03-19T13:33:16Z</dcterms:created>
  <dcterms:modified xsi:type="dcterms:W3CDTF">2023-04-12T13:57:24Z</dcterms:modified>
</cp:coreProperties>
</file>